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6" r:id="rId7"/>
    <p:sldId id="265" r:id="rId8"/>
    <p:sldId id="267" r:id="rId9"/>
    <p:sldId id="268" r:id="rId10"/>
    <p:sldId id="269" r:id="rId11"/>
    <p:sldId id="25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ko" initials="D" lastIdx="1" clrIdx="0">
    <p:extLst>
      <p:ext uri="{19B8F6BF-5375-455C-9EA6-DF929625EA0E}">
        <p15:presenceInfo xmlns:p15="http://schemas.microsoft.com/office/powerpoint/2012/main" xmlns="" userId="Dar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6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02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79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05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66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263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4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772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63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9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09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7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552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2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274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203155-1B8C-4BC3-B32E-B6236FB3B56F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E58B4F-3FF3-4B0F-A7FB-7586CB2A4E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49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738" y="1871131"/>
            <a:ext cx="6999329" cy="1515533"/>
          </a:xfrm>
        </p:spPr>
        <p:txBody>
          <a:bodyPr>
            <a:noAutofit/>
          </a:bodyPr>
          <a:lstStyle/>
          <a:p>
            <a:r>
              <a:rPr lang="hr-HR" sz="4400" b="1" dirty="0" smtClean="0"/>
              <a:t>Projekt </a:t>
            </a: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>„</a:t>
            </a:r>
            <a:r>
              <a:rPr lang="hr-HR" sz="4400" b="1" dirty="0" smtClean="0"/>
              <a:t>Igrajmo </a:t>
            </a:r>
            <a:r>
              <a:rPr lang="hr-HR" sz="4400" b="1" dirty="0" smtClean="0"/>
              <a:t>se glagoljicom!”</a:t>
            </a:r>
            <a:endParaRPr lang="hr-HR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hr-HR" dirty="0" smtClean="0"/>
              <a:t>projekt Školske knjižnice učenika IV.c razreda</a:t>
            </a:r>
          </a:p>
          <a:p>
            <a:r>
              <a:rPr lang="hr-HR" dirty="0" smtClean="0"/>
              <a:t>OŠ Jagode Truhelke, Osijek</a:t>
            </a:r>
          </a:p>
          <a:p>
            <a:r>
              <a:rPr lang="hr-HR" dirty="0" smtClean="0"/>
              <a:t>Prezentacija skupine „RADOZNALI ISTRAŽIVAČI”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76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7293" y="1456214"/>
            <a:ext cx="103765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800" b="1" dirty="0" smtClean="0">
                <a:solidFill>
                  <a:srgbClr val="0070C0"/>
                </a:solidFill>
              </a:rPr>
              <a:t>Dobro smo se zabavili i puno naučili, nadamo se </a:t>
            </a:r>
            <a:r>
              <a:rPr lang="hr-HR" sz="4800" b="1" dirty="0" smtClean="0">
                <a:solidFill>
                  <a:srgbClr val="0070C0"/>
                </a:solidFill>
              </a:rPr>
              <a:t>da ste se i </a:t>
            </a:r>
            <a:r>
              <a:rPr lang="hr-HR" sz="4800" b="1" dirty="0" smtClean="0">
                <a:solidFill>
                  <a:srgbClr val="0070C0"/>
                </a:solidFill>
              </a:rPr>
              <a:t>v</a:t>
            </a:r>
            <a:r>
              <a:rPr lang="hr-HR" sz="4800" b="1" dirty="0" smtClean="0">
                <a:solidFill>
                  <a:srgbClr val="0070C0"/>
                </a:solidFill>
              </a:rPr>
              <a:t>i</a:t>
            </a:r>
            <a:r>
              <a:rPr lang="hr-HR" sz="4800" b="1" dirty="0">
                <a:solidFill>
                  <a:srgbClr val="0070C0"/>
                </a:solidFill>
              </a:rPr>
              <a:t> </a:t>
            </a:r>
            <a:r>
              <a:rPr lang="hr-HR" sz="4800" b="1" dirty="0" smtClean="0">
                <a:solidFill>
                  <a:srgbClr val="0070C0"/>
                </a:solidFill>
              </a:rPr>
              <a:t>zabavili.</a:t>
            </a:r>
            <a:endParaRPr lang="hr-HR" sz="4800" b="1" dirty="0" smtClean="0">
              <a:solidFill>
                <a:srgbClr val="0070C0"/>
              </a:solidFill>
            </a:endParaRPr>
          </a:p>
          <a:p>
            <a:endParaRPr lang="hr-HR" sz="4800" b="1" dirty="0" smtClean="0">
              <a:solidFill>
                <a:srgbClr val="0070C0"/>
              </a:solidFill>
            </a:endParaRPr>
          </a:p>
          <a:p>
            <a:r>
              <a:rPr lang="hr-HR" sz="4800" b="1" dirty="0" smtClean="0">
                <a:solidFill>
                  <a:srgbClr val="0070C0"/>
                </a:solidFill>
              </a:rPr>
              <a:t>				Hvala!</a:t>
            </a:r>
            <a:endParaRPr lang="hr-H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95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b="1" dirty="0"/>
              <a:t>Prezentaciju napravila skupina </a:t>
            </a:r>
            <a:r>
              <a:rPr lang="hr-HR" sz="4800" b="1" dirty="0" smtClean="0"/>
              <a:t>„</a:t>
            </a:r>
            <a:r>
              <a:rPr lang="hr-HR" sz="4800" b="1" dirty="0" smtClean="0">
                <a:solidFill>
                  <a:srgbClr val="FF0000"/>
                </a:solidFill>
              </a:rPr>
              <a:t>Radoznali </a:t>
            </a:r>
            <a:r>
              <a:rPr lang="hr-HR" sz="4800" b="1" dirty="0">
                <a:solidFill>
                  <a:srgbClr val="FF0000"/>
                </a:solidFill>
              </a:rPr>
              <a:t>istraživači</a:t>
            </a:r>
            <a:r>
              <a:rPr lang="hr-HR" sz="4800" b="1" dirty="0"/>
              <a:t>”</a:t>
            </a:r>
            <a:br>
              <a:rPr lang="hr-HR" sz="4800" b="1" dirty="0"/>
            </a:br>
            <a:endParaRPr lang="hr-HR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8"/>
            <a:r>
              <a:rPr lang="hr-HR" sz="2000" b="1" dirty="0" smtClean="0">
                <a:solidFill>
                  <a:srgbClr val="FF0000"/>
                </a:solidFill>
              </a:rPr>
              <a:t>Luka Žeravica</a:t>
            </a:r>
          </a:p>
          <a:p>
            <a:pPr lvl="8"/>
            <a:r>
              <a:rPr lang="hr-HR" sz="2000" b="1" dirty="0" smtClean="0">
                <a:solidFill>
                  <a:srgbClr val="FF0000"/>
                </a:solidFill>
              </a:rPr>
              <a:t>Demien Vukadinović</a:t>
            </a:r>
          </a:p>
          <a:p>
            <a:pPr lvl="8"/>
            <a:r>
              <a:rPr lang="hr-HR" sz="2000" b="1" dirty="0" smtClean="0">
                <a:solidFill>
                  <a:srgbClr val="FF0000"/>
                </a:solidFill>
              </a:rPr>
              <a:t>Pavle Petrašević</a:t>
            </a:r>
          </a:p>
          <a:p>
            <a:pPr lvl="8"/>
            <a:r>
              <a:rPr lang="hr-HR" sz="2000" b="1" dirty="0" smtClean="0">
                <a:solidFill>
                  <a:srgbClr val="FF0000"/>
                </a:solidFill>
              </a:rPr>
              <a:t>Sara Beljakov</a:t>
            </a:r>
          </a:p>
          <a:p>
            <a:pPr marL="57150" indent="0">
              <a:buNone/>
            </a:pPr>
            <a:endParaRPr lang="hr-HR" sz="2000" b="1" dirty="0"/>
          </a:p>
          <a:p>
            <a:pPr marL="57150" indent="0">
              <a:buNone/>
            </a:pPr>
            <a:r>
              <a:rPr lang="hr-HR" sz="2000" b="1" dirty="0" smtClean="0"/>
              <a:t>Voditelj </a:t>
            </a:r>
            <a:r>
              <a:rPr lang="hr-HR" sz="2000" b="1" dirty="0" smtClean="0"/>
              <a:t>projekta: Školska </a:t>
            </a:r>
            <a:r>
              <a:rPr lang="hr-HR" sz="2000" b="1" dirty="0" smtClean="0"/>
              <a:t>knjižničarka:  </a:t>
            </a:r>
            <a:r>
              <a:rPr lang="hr-HR" sz="2000" b="1" dirty="0" smtClean="0">
                <a:solidFill>
                  <a:srgbClr val="FF0000"/>
                </a:solidFill>
              </a:rPr>
              <a:t>Irena Bando</a:t>
            </a:r>
          </a:p>
          <a:p>
            <a:pPr marL="0" indent="0">
              <a:buNone/>
            </a:pPr>
            <a:r>
              <a:rPr lang="hr-HR" sz="2000" b="1" dirty="0" smtClean="0"/>
              <a:t> Suradnici</a:t>
            </a:r>
            <a:r>
              <a:rPr lang="hr-HR" sz="2000" b="1" dirty="0" smtClean="0"/>
              <a:t>: učiteljica IV.c </a:t>
            </a:r>
            <a:r>
              <a:rPr lang="hr-HR" sz="2000" b="1" dirty="0" err="1" smtClean="0">
                <a:solidFill>
                  <a:srgbClr val="FF0000"/>
                </a:solidFill>
              </a:rPr>
              <a:t>Liana</a:t>
            </a:r>
            <a:r>
              <a:rPr lang="hr-HR" sz="2000" b="1" dirty="0" smtClean="0">
                <a:solidFill>
                  <a:srgbClr val="FF0000"/>
                </a:solidFill>
              </a:rPr>
              <a:t> </a:t>
            </a:r>
            <a:r>
              <a:rPr lang="hr-HR" sz="2000" b="1" dirty="0" err="1" smtClean="0">
                <a:solidFill>
                  <a:srgbClr val="FF0000"/>
                </a:solidFill>
              </a:rPr>
              <a:t>Mur</a:t>
            </a:r>
            <a:r>
              <a:rPr lang="hr-HR" sz="2000" b="1" dirty="0"/>
              <a:t> </a:t>
            </a:r>
            <a:r>
              <a:rPr lang="hr-HR" sz="2000" b="1" dirty="0" smtClean="0"/>
              <a:t>i</a:t>
            </a:r>
            <a:r>
              <a:rPr lang="hr-HR" sz="2000" b="1" dirty="0" smtClean="0"/>
              <a:t> </a:t>
            </a:r>
            <a:r>
              <a:rPr lang="hr-HR" sz="2000" b="1" dirty="0" smtClean="0"/>
              <a:t>učiteljica informatike(matematike) </a:t>
            </a:r>
            <a:r>
              <a:rPr lang="hr-HR" sz="2000" b="1" dirty="0" smtClean="0">
                <a:solidFill>
                  <a:srgbClr val="FF0000"/>
                </a:solidFill>
              </a:rPr>
              <a:t>Katarina Kretić</a:t>
            </a:r>
          </a:p>
          <a:p>
            <a:pPr marL="0" indent="0">
              <a:buNone/>
            </a:pP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 smtClean="0"/>
              <a:t>							</a:t>
            </a:r>
            <a:r>
              <a:rPr lang="hr-HR" sz="2000" b="1" dirty="0" smtClean="0"/>
              <a:t>   U </a:t>
            </a:r>
            <a:r>
              <a:rPr lang="hr-HR" sz="2000" b="1" dirty="0" smtClean="0"/>
              <a:t>Osijeku, 10. 02. 2017.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40482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65161" y="921846"/>
            <a:ext cx="9601200" cy="5208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 smtClean="0"/>
              <a:t>Mi smo skupina „</a:t>
            </a:r>
            <a:r>
              <a:rPr lang="hr-HR" sz="3200" b="1" dirty="0" smtClean="0">
                <a:solidFill>
                  <a:srgbClr val="FF0000"/>
                </a:solidFill>
              </a:rPr>
              <a:t>RADOZNALI ISTRAŽIVAČI</a:t>
            </a:r>
            <a:r>
              <a:rPr lang="hr-HR" sz="3200" b="1" dirty="0" smtClean="0"/>
              <a:t>”, istražili smo nešto o </a:t>
            </a:r>
            <a:r>
              <a:rPr lang="hr-HR" sz="3200" b="1" dirty="0" smtClean="0">
                <a:solidFill>
                  <a:srgbClr val="FF0000"/>
                </a:solidFill>
              </a:rPr>
              <a:t>glagoljici</a:t>
            </a:r>
            <a:r>
              <a:rPr lang="hr-HR" sz="3200" b="1" dirty="0" smtClean="0"/>
              <a:t>.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sz="3200" dirty="0" smtClean="0"/>
          </a:p>
          <a:p>
            <a:pPr marL="0" indent="0">
              <a:buNone/>
            </a:pPr>
            <a:endParaRPr lang="hr-HR" sz="3200" b="1" dirty="0" smtClean="0"/>
          </a:p>
          <a:p>
            <a:pPr marL="0" indent="0">
              <a:buNone/>
            </a:pPr>
            <a:endParaRPr lang="hr-HR" sz="3200" b="1" dirty="0"/>
          </a:p>
          <a:p>
            <a:pPr marL="0" indent="0">
              <a:buNone/>
            </a:pPr>
            <a:r>
              <a:rPr lang="hr-HR" sz="3200" b="1" dirty="0" smtClean="0"/>
              <a:t>								</a:t>
            </a:r>
            <a:r>
              <a:rPr lang="hr-HR" sz="3200" b="1" dirty="0" smtClean="0">
                <a:solidFill>
                  <a:srgbClr val="0070C0"/>
                </a:solidFill>
              </a:rPr>
              <a:t>Saznali smo...</a:t>
            </a:r>
            <a:endParaRPr lang="hr-HR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5161" y="2818209"/>
            <a:ext cx="5028877" cy="707886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hr-HR" sz="40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Sabor mladih glagoljaša?</a:t>
            </a:r>
            <a:endParaRPr lang="hr-HR" sz="40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5486" y="2282847"/>
            <a:ext cx="8909427" cy="707886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hr-HR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Mala glagoljska akademija „Juri Žakan”?</a:t>
            </a:r>
            <a:endParaRPr lang="hr-HR" sz="4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2215" y="4544673"/>
            <a:ext cx="2813271" cy="707886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  <a:scene3d>
              <a:camera prst="perspectiveContrastingLeftFacing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hr-HR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Glagoljica??</a:t>
            </a:r>
            <a:endParaRPr lang="hr-HR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9596" y="4043535"/>
            <a:ext cx="2236510" cy="1569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9600" b="1" dirty="0" smtClean="0">
                <a:ln/>
                <a:solidFill>
                  <a:srgbClr val="FFC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????</a:t>
            </a:r>
            <a:endParaRPr lang="hr-HR" sz="9600" b="1" dirty="0">
              <a:ln/>
              <a:solidFill>
                <a:srgbClr val="FFC0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264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Mala glagoljaška akademija „</a:t>
            </a:r>
            <a:r>
              <a:rPr lang="hr-HR" b="1" dirty="0" smtClean="0">
                <a:solidFill>
                  <a:srgbClr val="FF0000"/>
                </a:solidFill>
              </a:rPr>
              <a:t>Juri Žakan</a:t>
            </a:r>
            <a:r>
              <a:rPr lang="hr-HR" b="1" dirty="0" smtClean="0"/>
              <a:t>”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Mala glagoljaška akademija „</a:t>
            </a:r>
            <a:r>
              <a:rPr lang="hr-HR" b="1" dirty="0" smtClean="0">
                <a:solidFill>
                  <a:srgbClr val="FF0000"/>
                </a:solidFill>
              </a:rPr>
              <a:t>Juri Žakan</a:t>
            </a:r>
            <a:r>
              <a:rPr lang="hr-HR" b="1" dirty="0" smtClean="0"/>
              <a:t>”, poznata je po:</a:t>
            </a:r>
          </a:p>
          <a:p>
            <a:r>
              <a:rPr lang="hr-HR" dirty="0" smtClean="0"/>
              <a:t>raznim radionicama</a:t>
            </a:r>
          </a:p>
          <a:p>
            <a:r>
              <a:rPr lang="hr-HR" dirty="0" smtClean="0"/>
              <a:t>okupljanju učitelja i njihovih učenika </a:t>
            </a:r>
            <a:r>
              <a:rPr lang="hr-HR" dirty="0" smtClean="0"/>
              <a:t>koji se bave glagoljicom </a:t>
            </a:r>
          </a:p>
          <a:p>
            <a:r>
              <a:rPr lang="hr-HR" dirty="0" smtClean="0"/>
              <a:t>medijskom prezentiranju radionica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0320"/>
            <a:ext cx="4800598" cy="3206649"/>
          </a:xfrm>
        </p:spPr>
      </p:pic>
    </p:spTree>
    <p:extLst>
      <p:ext uri="{BB962C8B-B14F-4D97-AF65-F5344CB8AC3E}">
        <p14:creationId xmlns:p14="http://schemas.microsoft.com/office/powerpoint/2010/main" val="38599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Sabor malih glagoljaša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Sabor malih glagoljaša</a:t>
            </a:r>
            <a:r>
              <a:rPr lang="hr-HR" b="1" dirty="0" smtClean="0"/>
              <a:t> poznat je po tome </a:t>
            </a:r>
            <a:r>
              <a:rPr lang="hr-HR" b="1" dirty="0" smtClean="0"/>
              <a:t>što:</a:t>
            </a:r>
            <a:endParaRPr lang="hr-HR" b="1" dirty="0" smtClean="0"/>
          </a:p>
          <a:p>
            <a:r>
              <a:rPr lang="hr-HR" dirty="0" smtClean="0"/>
              <a:t>okuplja glagoljaše </a:t>
            </a:r>
            <a:r>
              <a:rPr lang="hr-HR" dirty="0" smtClean="0"/>
              <a:t>iz raznih krajeva </a:t>
            </a:r>
            <a:r>
              <a:rPr lang="hr-HR" dirty="0" smtClean="0"/>
              <a:t>Hrvatske, </a:t>
            </a:r>
            <a:r>
              <a:rPr lang="hr-HR" dirty="0" smtClean="0"/>
              <a:t>kako bi sačuvali glagoljicu</a:t>
            </a:r>
          </a:p>
          <a:p>
            <a:r>
              <a:rPr lang="hr-HR" dirty="0"/>
              <a:t>p</a:t>
            </a:r>
            <a:r>
              <a:rPr lang="hr-HR" dirty="0" smtClean="0"/>
              <a:t>ostavlja izložbe o glagoljici</a:t>
            </a:r>
            <a:endParaRPr lang="hr-HR" dirty="0" smtClean="0"/>
          </a:p>
          <a:p>
            <a:r>
              <a:rPr lang="hr-HR" dirty="0"/>
              <a:t>o</a:t>
            </a:r>
            <a:r>
              <a:rPr lang="hr-HR" dirty="0" smtClean="0"/>
              <a:t>rganizira razna predavanja o glagoljici</a:t>
            </a:r>
            <a:endParaRPr lang="hr-HR" dirty="0" smtClean="0"/>
          </a:p>
          <a:p>
            <a:r>
              <a:rPr lang="hr-HR" dirty="0"/>
              <a:t>o</a:t>
            </a:r>
            <a:r>
              <a:rPr lang="hr-HR" dirty="0" smtClean="0"/>
              <a:t>država radionice o glagoljici</a:t>
            </a:r>
            <a:endParaRPr lang="hr-HR" dirty="0" smtClean="0"/>
          </a:p>
          <a:p>
            <a:endParaRPr lang="hr-HR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19" y="2560320"/>
            <a:ext cx="3204162" cy="17541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19" y="4430332"/>
            <a:ext cx="3221329" cy="17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87887" y="780179"/>
            <a:ext cx="9601200" cy="5298649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rgbClr val="0070C0"/>
                </a:solidFill>
              </a:rPr>
              <a:t>Dok </a:t>
            </a:r>
            <a:r>
              <a:rPr lang="hr-HR" b="1" dirty="0" smtClean="0">
                <a:solidFill>
                  <a:srgbClr val="0070C0"/>
                </a:solidFill>
              </a:rPr>
              <a:t>smo istraživali, svidjele su nam se ove </a:t>
            </a:r>
            <a:r>
              <a:rPr lang="hr-HR" b="1" dirty="0" smtClean="0">
                <a:solidFill>
                  <a:srgbClr val="0070C0"/>
                </a:solidFill>
              </a:rPr>
              <a:t>slijedeće stranice na stranici </a:t>
            </a:r>
            <a:r>
              <a:rPr lang="hr-HR" b="1" u="sng" dirty="0" smtClean="0">
                <a:solidFill>
                  <a:srgbClr val="0070C0"/>
                </a:solidFill>
              </a:rPr>
              <a:t>glagoljicaosjagodetruhelke.webbly.com</a:t>
            </a:r>
            <a:r>
              <a:rPr lang="hr-HR" b="1" dirty="0" smtClean="0">
                <a:solidFill>
                  <a:srgbClr val="0070C0"/>
                </a:solidFill>
              </a:rPr>
              <a:t>:</a:t>
            </a:r>
            <a:endParaRPr lang="hr-HR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sz="3600" b="1" dirty="0" smtClean="0"/>
              <a:t>              „</a:t>
            </a:r>
            <a:r>
              <a:rPr lang="hr-HR" sz="3600" b="1" dirty="0" smtClean="0"/>
              <a:t>IGRE S GLAGOLJICOM</a:t>
            </a:r>
            <a:r>
              <a:rPr lang="hr-HR" sz="3600" b="1" dirty="0" smtClean="0"/>
              <a:t>”</a:t>
            </a:r>
            <a:endParaRPr lang="hr-HR" sz="3600" b="1" dirty="0" smtClean="0"/>
          </a:p>
          <a:p>
            <a:pPr marL="0" indent="0">
              <a:buNone/>
            </a:pPr>
            <a:r>
              <a:rPr lang="hr-HR" b="1" dirty="0" smtClean="0"/>
              <a:t>Saznali </a:t>
            </a:r>
            <a:r>
              <a:rPr lang="hr-HR" b="1" dirty="0" smtClean="0"/>
              <a:t>smo da se uz igru može puno naučiti o </a:t>
            </a:r>
            <a:r>
              <a:rPr lang="hr-HR" b="1" dirty="0" smtClean="0">
                <a:solidFill>
                  <a:srgbClr val="FF0000"/>
                </a:solidFill>
              </a:rPr>
              <a:t>glagoljici</a:t>
            </a:r>
            <a:r>
              <a:rPr lang="hr-HR" b="1" dirty="0" smtClean="0"/>
              <a:t>.</a:t>
            </a:r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156">
            <a:off x="1201162" y="3145452"/>
            <a:ext cx="2482699" cy="2614489"/>
          </a:xfrm>
          <a:prstGeom prst="rect">
            <a:avLst/>
          </a:prstGeom>
        </p:spPr>
      </p:pic>
      <p:pic>
        <p:nvPicPr>
          <p:cNvPr id="5" name="Picture 4" descr="http://www.os-manus-st.skole.hr/upload/os-manus-st/images/newsimg/489/Image/OSMOSMJERKA_-_kopija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937">
            <a:off x="4215754" y="3059959"/>
            <a:ext cx="2301220" cy="264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html1-f.scribdassets.com/8exebumszk5pi226/images/2-3e55d1f4e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 r="66044" b="19782"/>
          <a:stretch/>
        </p:blipFill>
        <p:spPr bwMode="auto">
          <a:xfrm rot="836625">
            <a:off x="9264671" y="1555559"/>
            <a:ext cx="1998785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t="4617" r="23415" b="12203"/>
          <a:stretch/>
        </p:blipFill>
        <p:spPr bwMode="auto">
          <a:xfrm rot="20724065">
            <a:off x="6845535" y="4449359"/>
            <a:ext cx="4475452" cy="1160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6811" r="14366" b="20032"/>
          <a:stretch/>
        </p:blipFill>
        <p:spPr bwMode="auto">
          <a:xfrm rot="20925352">
            <a:off x="6925916" y="2914671"/>
            <a:ext cx="2250829" cy="149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084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DRUŠTVO PRIJATELJA GLAGOLJICE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-</a:t>
            </a:r>
            <a:r>
              <a:rPr lang="hr-HR" b="1" dirty="0" smtClean="0"/>
              <a:t>održavaju </a:t>
            </a:r>
            <a:r>
              <a:rPr lang="hr-HR" b="1" dirty="0" smtClean="0"/>
              <a:t>tečajeve u školama i uče djecu kako pisati glagoljicom.</a:t>
            </a:r>
            <a:endParaRPr lang="hr-HR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82" y="2801815"/>
            <a:ext cx="4027826" cy="32023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94" y="3487539"/>
            <a:ext cx="3700059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8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1" y="1130626"/>
            <a:ext cx="3718455" cy="1371600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PREZENTACIJE O GLAGOLJICI</a:t>
            </a:r>
            <a:endParaRPr lang="hr-HR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20" y="1700011"/>
            <a:ext cx="6340950" cy="35932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734" y="3039478"/>
            <a:ext cx="3718455" cy="2438404"/>
          </a:xfrm>
        </p:spPr>
        <p:txBody>
          <a:bodyPr/>
          <a:lstStyle/>
          <a:p>
            <a:r>
              <a:rPr lang="hr-HR" sz="2000" b="1" dirty="0" smtClean="0"/>
              <a:t>Tu smo </a:t>
            </a:r>
            <a:r>
              <a:rPr lang="hr-HR" sz="2000" b="1" dirty="0" smtClean="0"/>
              <a:t>naučili da je:</a:t>
            </a:r>
            <a:endParaRPr lang="hr-HR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 smtClean="0"/>
              <a:t>glagoljica – staroslavensko pismo, nastalo u 9. stoljeću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 err="1"/>
              <a:t>d</a:t>
            </a:r>
            <a:r>
              <a:rPr lang="hr-HR" b="1" dirty="0" err="1" smtClean="0"/>
              <a:t>obilla</a:t>
            </a:r>
            <a:r>
              <a:rPr lang="hr-HR" b="1" dirty="0" smtClean="0"/>
              <a:t> je </a:t>
            </a:r>
            <a:r>
              <a:rPr lang="hr-HR" b="1" dirty="0" smtClean="0"/>
              <a:t>ime po glagolu glagoljati – govoriti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b="1" dirty="0" smtClean="0"/>
              <a:t> </a:t>
            </a:r>
            <a:r>
              <a:rPr lang="hr-HR" b="1" dirty="0" smtClean="0"/>
              <a:t>„Bašćanska ploča” simbol početka hrvatske književnosti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2050" y="5477882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Bašćanska ploča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976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4" y="1297678"/>
            <a:ext cx="6241816" cy="1371600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MALA ENCIKLOPEDIJA HRVATSKE GLAGOLJICE</a:t>
            </a:r>
            <a:endParaRPr lang="hr-HR" sz="36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 r="22370"/>
          <a:stretch>
            <a:fillRect/>
          </a:stretch>
        </p:blipFill>
        <p:spPr>
          <a:xfrm>
            <a:off x="7250769" y="961292"/>
            <a:ext cx="3768923" cy="49959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5060" y="3243709"/>
            <a:ext cx="5281248" cy="182880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Kada</a:t>
            </a:r>
            <a:r>
              <a:rPr lang="hr-HR" sz="2400" b="1" dirty="0" smtClean="0"/>
              <a:t> </a:t>
            </a:r>
            <a:r>
              <a:rPr lang="hr-HR" sz="2400" b="1" dirty="0" smtClean="0"/>
              <a:t>smo pronašli tablicu </a:t>
            </a:r>
            <a:r>
              <a:rPr lang="hr-HR" sz="2400" b="1" dirty="0" smtClean="0">
                <a:solidFill>
                  <a:srgbClr val="FF0000"/>
                </a:solidFill>
              </a:rPr>
              <a:t>glagoljice</a:t>
            </a:r>
            <a:r>
              <a:rPr lang="hr-HR" sz="2400" b="1" dirty="0" smtClean="0"/>
              <a:t>, svidjelo nam se </a:t>
            </a:r>
            <a:r>
              <a:rPr lang="hr-HR" sz="2400" b="1" dirty="0" smtClean="0"/>
              <a:t>to što </a:t>
            </a:r>
            <a:r>
              <a:rPr lang="hr-HR" sz="2400" b="1" dirty="0" smtClean="0"/>
              <a:t>možemo naučiti pisati glagoljicom.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4828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HRVATSKA PO REBI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Saznali smo da su glagoljaški natpisi i ploče: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Bašćanska ploča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Krčki natpis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Valunska ploča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 smtClean="0"/>
              <a:t>Palominski natpis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5" y="2784844"/>
            <a:ext cx="3704492" cy="1384440"/>
          </a:xfrm>
        </p:spPr>
      </p:pic>
      <p:sp>
        <p:nvSpPr>
          <p:cNvPr id="6" name="TextBox 5"/>
          <p:cNvSpPr txBox="1"/>
          <p:nvPr/>
        </p:nvSpPr>
        <p:spPr>
          <a:xfrm>
            <a:off x="6919596" y="241551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Krčki natpis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585861"/>
            <a:ext cx="4067909" cy="1574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5053" y="4216529"/>
            <a:ext cx="15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Valunska ploča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7158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</TotalTime>
  <Words>296</Words>
  <Application>Microsoft Office PowerPoint</Application>
  <PresentationFormat>Custom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Projekt  „Igrajmo se glagoljicom!”</vt:lpstr>
      <vt:lpstr>PowerPoint Presentation</vt:lpstr>
      <vt:lpstr>Mala glagoljaška akademija „Juri Žakan”</vt:lpstr>
      <vt:lpstr>Sabor malih glagoljaša</vt:lpstr>
      <vt:lpstr>PowerPoint Presentation</vt:lpstr>
      <vt:lpstr>DRUŠTVO PRIJATELJA GLAGOLJICE</vt:lpstr>
      <vt:lpstr>PREZENTACIJE O GLAGOLJICI</vt:lpstr>
      <vt:lpstr>MALA ENCIKLOPEDIJA HRVATSKE GLAGOLJICE</vt:lpstr>
      <vt:lpstr>HRVATSKA PO REBI</vt:lpstr>
      <vt:lpstr>PowerPoint Presentation</vt:lpstr>
      <vt:lpstr>Prezentaciju napravila skupina „Radoznali istraživači”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„Igrajmo se glagoljicom”</dc:title>
  <dc:creator>Darko</dc:creator>
  <cp:lastModifiedBy>Irena Bando, OŠ jagode Truhelke, Osijek</cp:lastModifiedBy>
  <cp:revision>21</cp:revision>
  <dcterms:created xsi:type="dcterms:W3CDTF">2017-02-12T10:19:18Z</dcterms:created>
  <dcterms:modified xsi:type="dcterms:W3CDTF">2017-02-13T10:46:20Z</dcterms:modified>
</cp:coreProperties>
</file>